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8000"/>
    <a:srgbClr val="FF8C2D"/>
    <a:srgbClr val="339933"/>
    <a:srgbClr val="FF3300"/>
    <a:srgbClr val="CCFF99"/>
    <a:srgbClr val="FFFF99"/>
    <a:srgbClr val="CCFF66"/>
    <a:srgbClr val="99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45" d="100"/>
          <a:sy n="45" d="100"/>
        </p:scale>
        <p:origin x="1308" y="66"/>
      </p:cViewPr>
      <p:guideLst/>
    </p:cSldViewPr>
  </p:slideViewPr>
  <p:notesTextViewPr>
    <p:cViewPr>
      <p:scale>
        <a:sx n="1" d="1"/>
        <a:sy n="1" d="1"/>
      </p:scale>
      <p:origin x="0" y="0"/>
    </p:cViewPr>
  </p:notesTextViewPr>
  <p:gridSpacing cx="46800" cy="46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739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8819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 userDrawn="1">
          <p15:clr>
            <a:srgbClr val="F26B43"/>
          </p15:clr>
        </p15:guide>
        <p15:guide id="2" pos="68" userDrawn="1">
          <p15:clr>
            <a:srgbClr val="F26B43"/>
          </p15:clr>
        </p15:guide>
        <p15:guide id="3" pos="4694" userDrawn="1">
          <p15:clr>
            <a:srgbClr val="F26B43"/>
          </p15:clr>
        </p15:guide>
        <p15:guide id="4" orient="horz" pos="66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1 つの角を丸める 19">
            <a:extLst>
              <a:ext uri="{FF2B5EF4-FFF2-40B4-BE49-F238E27FC236}">
                <a16:creationId xmlns:a16="http://schemas.microsoft.com/office/drawing/2014/main" id="{B83CC817-0E20-4D15-8EF2-F7ED5CA1F5D1}"/>
              </a:ext>
            </a:extLst>
          </p:cNvPr>
          <p:cNvSpPr/>
          <p:nvPr/>
        </p:nvSpPr>
        <p:spPr>
          <a:xfrm>
            <a:off x="303458" y="7121286"/>
            <a:ext cx="7020000" cy="2215278"/>
          </a:xfrm>
          <a:prstGeom prst="round1Rect">
            <a:avLst/>
          </a:prstGeom>
          <a:ln w="38100">
            <a:solidFill>
              <a:srgbClr val="FF8C2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四角形: 1 つの角を丸める 18">
            <a:extLst>
              <a:ext uri="{FF2B5EF4-FFF2-40B4-BE49-F238E27FC236}">
                <a16:creationId xmlns:a16="http://schemas.microsoft.com/office/drawing/2014/main" id="{E70EFAF8-7671-4F65-A46D-0C407C18BAD4}"/>
              </a:ext>
            </a:extLst>
          </p:cNvPr>
          <p:cNvSpPr/>
          <p:nvPr/>
        </p:nvSpPr>
        <p:spPr>
          <a:xfrm>
            <a:off x="303459" y="3067050"/>
            <a:ext cx="7020000" cy="3674088"/>
          </a:xfrm>
          <a:prstGeom prst="round1Rect">
            <a:avLst/>
          </a:prstGeom>
          <a:ln w="38100">
            <a:solidFill>
              <a:srgbClr val="FF8C2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06702" y="2836337"/>
            <a:ext cx="6461760" cy="830997"/>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kumimoji="1" lang="ja-JP" altLang="en-US" sz="2400" dirty="0">
                <a:latin typeface="ＭＳ Ｐゴシック" panose="020B0600070205080204" pitchFamily="50" charset="-128"/>
                <a:ea typeface="ＭＳ Ｐゴシック" panose="020B0600070205080204" pitchFamily="50" charset="-128"/>
              </a:rPr>
              <a:t>　院内には直接入らず、</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必ず一度お電話</a:t>
            </a:r>
            <a:r>
              <a:rPr kumimoji="1" lang="ja-JP" altLang="en-US" sz="2400" dirty="0">
                <a:latin typeface="ＭＳ Ｐゴシック" panose="020B0600070205080204" pitchFamily="50" charset="-128"/>
                <a:ea typeface="ＭＳ Ｐゴシック" panose="020B0600070205080204" pitchFamily="50" charset="-128"/>
              </a:rPr>
              <a:t>をお願いします。</a:t>
            </a:r>
          </a:p>
        </p:txBody>
      </p:sp>
      <p:grpSp>
        <p:nvGrpSpPr>
          <p:cNvPr id="5" name="グループ化 4"/>
          <p:cNvGrpSpPr/>
          <p:nvPr/>
        </p:nvGrpSpPr>
        <p:grpSpPr>
          <a:xfrm>
            <a:off x="187022" y="447919"/>
            <a:ext cx="4901495" cy="684000"/>
            <a:chOff x="120047" y="307172"/>
            <a:chExt cx="3645649" cy="684000"/>
          </a:xfrm>
        </p:grpSpPr>
        <p:pic>
          <p:nvPicPr>
            <p:cNvPr id="6" name="図 5"/>
            <p:cNvPicPr>
              <a:picLocks/>
            </p:cNvPicPr>
            <p:nvPr/>
          </p:nvPicPr>
          <p:blipFill>
            <a:blip r:embed="rId2"/>
            <a:stretch>
              <a:fillRect/>
            </a:stretch>
          </p:blipFill>
          <p:spPr>
            <a:xfrm rot="21047812">
              <a:off x="120047" y="307172"/>
              <a:ext cx="3645649" cy="684000"/>
            </a:xfrm>
            <a:prstGeom prst="rect">
              <a:avLst/>
            </a:prstGeom>
          </p:spPr>
        </p:pic>
        <p:sp>
          <p:nvSpPr>
            <p:cNvPr id="7" name="テキスト ボックス 6"/>
            <p:cNvSpPr txBox="1"/>
            <p:nvPr/>
          </p:nvSpPr>
          <p:spPr>
            <a:xfrm rot="21036426">
              <a:off x="213400" y="440731"/>
              <a:ext cx="3173026" cy="461665"/>
            </a:xfrm>
            <a:prstGeom prst="rect">
              <a:avLst/>
            </a:prstGeom>
            <a:noFill/>
          </p:spPr>
          <p:txBody>
            <a:bodyPr wrap="square" rtlCol="0">
              <a:spAutoFit/>
            </a:bodyPr>
            <a:lstStyle/>
            <a:p>
              <a:r>
                <a:rPr kumimoji="1" lang="ja-JP" altLang="en-US" sz="2400" b="1" dirty="0">
                  <a:latin typeface="Impact" panose="020B0806030902050204" pitchFamily="34" charset="0"/>
                  <a:ea typeface="HGS創英ﾌﾟﾚｾﾞﾝｽEB" panose="02020800000000000000" pitchFamily="18" charset="-128"/>
                </a:rPr>
                <a:t>患者さまへ　ご協力ください</a:t>
              </a:r>
            </a:p>
          </p:txBody>
        </p:sp>
      </p:grpSp>
      <p:sp>
        <p:nvSpPr>
          <p:cNvPr id="8" name="テキスト ボックス 7"/>
          <p:cNvSpPr txBox="1"/>
          <p:nvPr/>
        </p:nvSpPr>
        <p:spPr>
          <a:xfrm>
            <a:off x="838898" y="1088528"/>
            <a:ext cx="6417319" cy="1723549"/>
          </a:xfrm>
          <a:prstGeom prst="rect">
            <a:avLst/>
          </a:prstGeom>
          <a:noFill/>
        </p:spPr>
        <p:txBody>
          <a:bodyPr wrap="square" rtlCol="0">
            <a:spAutoFit/>
          </a:bodyPr>
          <a:lstStyle/>
          <a:p>
            <a:r>
              <a:rPr kumimoji="1" lang="ja-JP" altLang="en-US" sz="6600" dirty="0">
                <a:solidFill>
                  <a:srgbClr val="FF3300"/>
                </a:solidFill>
                <a:latin typeface="ＭＳ Ｐゴシック" panose="020B0600070205080204" pitchFamily="50" charset="-128"/>
                <a:ea typeface="ＭＳ Ｐゴシック" panose="020B0600070205080204" pitchFamily="50" charset="-128"/>
              </a:rPr>
              <a:t>発熱・咳</a:t>
            </a:r>
            <a:r>
              <a:rPr kumimoji="1" lang="ja-JP" altLang="en-US" sz="4000" dirty="0">
                <a:solidFill>
                  <a:srgbClr val="996633"/>
                </a:solidFill>
                <a:latin typeface="ＭＳ Ｐゴシック" panose="020B0600070205080204" pitchFamily="50" charset="-128"/>
                <a:ea typeface="ＭＳ Ｐゴシック" panose="020B0600070205080204" pitchFamily="50" charset="-128"/>
              </a:rPr>
              <a:t>などの症状がある方へのお願い</a:t>
            </a:r>
          </a:p>
        </p:txBody>
      </p:sp>
      <p:sp>
        <p:nvSpPr>
          <p:cNvPr id="14" name="テキスト ボックス 13"/>
          <p:cNvSpPr txBox="1"/>
          <p:nvPr/>
        </p:nvSpPr>
        <p:spPr>
          <a:xfrm>
            <a:off x="396000" y="7239902"/>
            <a:ext cx="6852948" cy="83099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400" dirty="0">
                <a:latin typeface="ＭＳ Ｐゴシック" panose="020B0600070205080204" pitchFamily="50" charset="-128"/>
                <a:ea typeface="ＭＳ Ｐゴシック" panose="020B0600070205080204" pitchFamily="50" charset="-128"/>
              </a:rPr>
              <a:t>　院内では必ずマスクを鼻と口を覆うように着用し、手指消毒をしてください。</a:t>
            </a:r>
          </a:p>
        </p:txBody>
      </p:sp>
      <p:sp>
        <p:nvSpPr>
          <p:cNvPr id="18" name="角丸四角形 17"/>
          <p:cNvSpPr/>
          <p:nvPr/>
        </p:nvSpPr>
        <p:spPr>
          <a:xfrm>
            <a:off x="504187" y="9462557"/>
            <a:ext cx="6551300" cy="981894"/>
          </a:xfrm>
          <a:prstGeom prst="roundRect">
            <a:avLst>
              <a:gd name="adj" fmla="val 9068"/>
            </a:avLst>
          </a:prstGeom>
          <a:noFill/>
          <a:ln w="28575">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AB0F771-5679-42FC-AC48-793ED4191344}"/>
              </a:ext>
            </a:extLst>
          </p:cNvPr>
          <p:cNvSpPr txBox="1"/>
          <p:nvPr/>
        </p:nvSpPr>
        <p:spPr>
          <a:xfrm>
            <a:off x="647392" y="9532046"/>
            <a:ext cx="1861972" cy="369332"/>
          </a:xfrm>
          <a:prstGeom prst="rect">
            <a:avLst/>
          </a:prstGeom>
          <a:noFill/>
        </p:spPr>
        <p:txBody>
          <a:bodyPr wrap="square" rtlCol="0">
            <a:spAutoFit/>
          </a:bodyPr>
          <a:lstStyle/>
          <a:p>
            <a:r>
              <a:rPr kumimoji="1" lang="ja-JP" altLang="en-US" dirty="0"/>
              <a:t>医療機関名</a:t>
            </a:r>
          </a:p>
        </p:txBody>
      </p:sp>
      <p:sp>
        <p:nvSpPr>
          <p:cNvPr id="4" name="テキスト ボックス 3">
            <a:extLst>
              <a:ext uri="{FF2B5EF4-FFF2-40B4-BE49-F238E27FC236}">
                <a16:creationId xmlns:a16="http://schemas.microsoft.com/office/drawing/2014/main" id="{71F52951-2F3C-4C24-82EF-5BF7F4D0259A}"/>
              </a:ext>
            </a:extLst>
          </p:cNvPr>
          <p:cNvSpPr txBox="1"/>
          <p:nvPr/>
        </p:nvSpPr>
        <p:spPr>
          <a:xfrm>
            <a:off x="551143" y="5888631"/>
            <a:ext cx="6417319" cy="830997"/>
          </a:xfrm>
          <a:prstGeom prst="rect">
            <a:avLst/>
          </a:prstGeom>
          <a:noFill/>
        </p:spPr>
        <p:txBody>
          <a:bodyPr wrap="square" rtlCol="0">
            <a:spAutoFit/>
          </a:bodyPr>
          <a:lstStyle/>
          <a:p>
            <a:r>
              <a:rPr kumimoji="1" lang="ja-JP" altLang="en-US" sz="1600" dirty="0">
                <a:solidFill>
                  <a:schemeClr val="accent1">
                    <a:lumMod val="50000"/>
                  </a:schemeClr>
                </a:solidFill>
                <a:latin typeface="AR P浪漫明朝体U" panose="02020A00000000000000" pitchFamily="18" charset="-128"/>
                <a:ea typeface="AR P浪漫明朝体U" panose="02020A00000000000000" pitchFamily="18" charset="-128"/>
              </a:rPr>
              <a:t>　新型コロナウイルスやインフルエンザなどの検査を行うかどうかは、</a:t>
            </a:r>
            <a:r>
              <a:rPr kumimoji="1" lang="ja-JP" altLang="en-US" sz="1600" b="1" u="sng" dirty="0">
                <a:solidFill>
                  <a:srgbClr val="FF0000"/>
                </a:solidFill>
                <a:latin typeface="AR P浪漫明朝体U" panose="02020A00000000000000" pitchFamily="18" charset="-128"/>
                <a:ea typeface="AR P浪漫明朝体U" panose="02020A00000000000000" pitchFamily="18" charset="-128"/>
              </a:rPr>
              <a:t>医師が判断</a:t>
            </a:r>
            <a:r>
              <a:rPr kumimoji="1" lang="ja-JP" altLang="en-US" sz="1600" dirty="0">
                <a:solidFill>
                  <a:schemeClr val="accent1">
                    <a:lumMod val="50000"/>
                  </a:schemeClr>
                </a:solidFill>
                <a:latin typeface="AR P浪漫明朝体U" panose="02020A00000000000000" pitchFamily="18" charset="-128"/>
                <a:ea typeface="AR P浪漫明朝体U" panose="02020A00000000000000" pitchFamily="18" charset="-128"/>
              </a:rPr>
              <a:t>します。検査については，他の機関を紹介する場合がありますので、あらかじめ御了承ください。</a:t>
            </a:r>
          </a:p>
        </p:txBody>
      </p:sp>
      <p:sp>
        <p:nvSpPr>
          <p:cNvPr id="10" name="テキスト ボックス 9">
            <a:extLst>
              <a:ext uri="{FF2B5EF4-FFF2-40B4-BE49-F238E27FC236}">
                <a16:creationId xmlns:a16="http://schemas.microsoft.com/office/drawing/2014/main" id="{3518A2BE-46A7-4898-ADF1-A60EF02F65EA}"/>
              </a:ext>
            </a:extLst>
          </p:cNvPr>
          <p:cNvSpPr txBox="1"/>
          <p:nvPr/>
        </p:nvSpPr>
        <p:spPr>
          <a:xfrm>
            <a:off x="551142" y="4898631"/>
            <a:ext cx="4173257" cy="830997"/>
          </a:xfrm>
          <a:prstGeom prst="rect">
            <a:avLst/>
          </a:prstGeom>
          <a:noFill/>
        </p:spPr>
        <p:txBody>
          <a:bodyPr wrap="square" rtlCol="0">
            <a:spAutoFit/>
          </a:bodyPr>
          <a:lstStyle/>
          <a:p>
            <a:r>
              <a:rPr kumimoji="1" lang="ja-JP" altLang="en-US" sz="1600" dirty="0">
                <a:solidFill>
                  <a:schemeClr val="accent1">
                    <a:lumMod val="50000"/>
                  </a:schemeClr>
                </a:solidFill>
                <a:latin typeface="AR P浪漫明朝体U" panose="02020A00000000000000" pitchFamily="18" charset="-128"/>
                <a:ea typeface="AR P浪漫明朝体U" panose="02020A00000000000000" pitchFamily="18" charset="-128"/>
              </a:rPr>
              <a:t>　車で待機していただくか、改めて時間を決めて来院していただく場合がありますので、御了承ください。</a:t>
            </a:r>
          </a:p>
        </p:txBody>
      </p:sp>
      <p:sp>
        <p:nvSpPr>
          <p:cNvPr id="12" name="テキスト ボックス 11">
            <a:extLst>
              <a:ext uri="{FF2B5EF4-FFF2-40B4-BE49-F238E27FC236}">
                <a16:creationId xmlns:a16="http://schemas.microsoft.com/office/drawing/2014/main" id="{5D2F5E5F-EC79-444F-8161-D44AC782469A}"/>
              </a:ext>
            </a:extLst>
          </p:cNvPr>
          <p:cNvSpPr txBox="1"/>
          <p:nvPr/>
        </p:nvSpPr>
        <p:spPr>
          <a:xfrm>
            <a:off x="551142" y="3770868"/>
            <a:ext cx="1861972" cy="338554"/>
          </a:xfrm>
          <a:prstGeom prst="rect">
            <a:avLst/>
          </a:prstGeom>
          <a:noFill/>
        </p:spPr>
        <p:txBody>
          <a:bodyPr wrap="square" rtlCol="0">
            <a:spAutoFit/>
          </a:bodyPr>
          <a:lstStyle/>
          <a:p>
            <a:r>
              <a:rPr kumimoji="1" lang="ja-JP" altLang="en-US" sz="1600" dirty="0"/>
              <a:t>当院連絡先</a:t>
            </a:r>
          </a:p>
        </p:txBody>
      </p:sp>
      <p:pic>
        <p:nvPicPr>
          <p:cNvPr id="13" name="図 12">
            <a:extLst>
              <a:ext uri="{FF2B5EF4-FFF2-40B4-BE49-F238E27FC236}">
                <a16:creationId xmlns:a16="http://schemas.microsoft.com/office/drawing/2014/main" id="{E9231216-78AF-4ADA-84B9-664F104B9FD3}"/>
              </a:ext>
            </a:extLst>
          </p:cNvPr>
          <p:cNvPicPr>
            <a:picLocks noChangeAspect="1"/>
          </p:cNvPicPr>
          <p:nvPr/>
        </p:nvPicPr>
        <p:blipFill>
          <a:blip r:embed="rId3"/>
          <a:stretch>
            <a:fillRect/>
          </a:stretch>
        </p:blipFill>
        <p:spPr>
          <a:xfrm>
            <a:off x="936000" y="8079370"/>
            <a:ext cx="1339535" cy="1209154"/>
          </a:xfrm>
          <a:prstGeom prst="rect">
            <a:avLst/>
          </a:prstGeom>
        </p:spPr>
      </p:pic>
      <p:pic>
        <p:nvPicPr>
          <p:cNvPr id="15" name="図 14">
            <a:extLst>
              <a:ext uri="{FF2B5EF4-FFF2-40B4-BE49-F238E27FC236}">
                <a16:creationId xmlns:a16="http://schemas.microsoft.com/office/drawing/2014/main" id="{B4BE534A-40FC-47D3-B2C2-36EB690DE473}"/>
              </a:ext>
            </a:extLst>
          </p:cNvPr>
          <p:cNvPicPr>
            <a:picLocks noChangeAspect="1"/>
          </p:cNvPicPr>
          <p:nvPr/>
        </p:nvPicPr>
        <p:blipFill>
          <a:blip r:embed="rId4"/>
          <a:stretch>
            <a:fillRect/>
          </a:stretch>
        </p:blipFill>
        <p:spPr>
          <a:xfrm>
            <a:off x="5220000" y="8079370"/>
            <a:ext cx="1250950" cy="1257194"/>
          </a:xfrm>
          <a:prstGeom prst="rect">
            <a:avLst/>
          </a:prstGeom>
        </p:spPr>
      </p:pic>
      <p:grpSp>
        <p:nvGrpSpPr>
          <p:cNvPr id="22" name="グループ化 21"/>
          <p:cNvGrpSpPr/>
          <p:nvPr/>
        </p:nvGrpSpPr>
        <p:grpSpPr>
          <a:xfrm>
            <a:off x="3178299" y="8079370"/>
            <a:ext cx="1203077" cy="1196678"/>
            <a:chOff x="3320847" y="8079370"/>
            <a:chExt cx="1203077" cy="1196678"/>
          </a:xfrm>
        </p:grpSpPr>
        <p:pic>
          <p:nvPicPr>
            <p:cNvPr id="3" name="図 2">
              <a:extLst>
                <a:ext uri="{FF2B5EF4-FFF2-40B4-BE49-F238E27FC236}">
                  <a16:creationId xmlns:a16="http://schemas.microsoft.com/office/drawing/2014/main" id="{762074A5-8871-49EC-858A-AFC6CFBCC0F1}"/>
                </a:ext>
              </a:extLst>
            </p:cNvPr>
            <p:cNvPicPr>
              <a:picLocks noChangeAspect="1"/>
            </p:cNvPicPr>
            <p:nvPr/>
          </p:nvPicPr>
          <p:blipFill>
            <a:blip r:embed="rId5"/>
            <a:stretch>
              <a:fillRect/>
            </a:stretch>
          </p:blipFill>
          <p:spPr>
            <a:xfrm>
              <a:off x="3320847" y="8079370"/>
              <a:ext cx="1203077" cy="1196678"/>
            </a:xfrm>
            <a:prstGeom prst="rect">
              <a:avLst/>
            </a:prstGeom>
          </p:spPr>
        </p:pic>
        <p:sp>
          <p:nvSpPr>
            <p:cNvPr id="17" name="テキスト ボックス 16">
              <a:extLst>
                <a:ext uri="{FF2B5EF4-FFF2-40B4-BE49-F238E27FC236}">
                  <a16:creationId xmlns:a16="http://schemas.microsoft.com/office/drawing/2014/main" id="{84555A64-6792-4BF4-9D4F-C622A44A1C2C}"/>
                </a:ext>
              </a:extLst>
            </p:cNvPr>
            <p:cNvSpPr txBox="1"/>
            <p:nvPr/>
          </p:nvSpPr>
          <p:spPr>
            <a:xfrm>
              <a:off x="3333205" y="8134003"/>
              <a:ext cx="1163620" cy="338554"/>
            </a:xfrm>
            <a:prstGeom prst="rect">
              <a:avLst/>
            </a:prstGeom>
            <a:solidFill>
              <a:schemeClr val="accent1"/>
            </a:solidFill>
          </p:spPr>
          <p:txBody>
            <a:bodyPr wrap="square" rtlCol="0">
              <a:spAutoFit/>
            </a:bodyPr>
            <a:lstStyle/>
            <a:p>
              <a:r>
                <a:rPr kumimoji="1" lang="ja-JP" altLang="en-US" sz="1600" dirty="0">
                  <a:solidFill>
                    <a:schemeClr val="bg1"/>
                  </a:solidFill>
                  <a:latin typeface="ＤＨＰ特太ゴシック体" panose="020B0500000000000000" pitchFamily="50" charset="-128"/>
                  <a:ea typeface="ＤＨＰ特太ゴシック体" panose="020B0500000000000000" pitchFamily="50" charset="-128"/>
                </a:rPr>
                <a:t> 手指消毒</a:t>
              </a:r>
            </a:p>
          </p:txBody>
        </p:sp>
      </p:grpSp>
      <p:sp>
        <p:nvSpPr>
          <p:cNvPr id="25" name="角丸四角形 17">
            <a:extLst>
              <a:ext uri="{FF2B5EF4-FFF2-40B4-BE49-F238E27FC236}">
                <a16:creationId xmlns:a16="http://schemas.microsoft.com/office/drawing/2014/main" id="{62F73C50-30E9-4BCE-A77B-F8CDBF6F0705}"/>
              </a:ext>
            </a:extLst>
          </p:cNvPr>
          <p:cNvSpPr/>
          <p:nvPr/>
        </p:nvSpPr>
        <p:spPr>
          <a:xfrm>
            <a:off x="540000" y="3701168"/>
            <a:ext cx="6551300" cy="981894"/>
          </a:xfrm>
          <a:prstGeom prst="roundRect">
            <a:avLst>
              <a:gd name="adj" fmla="val 9068"/>
            </a:avLst>
          </a:prstGeom>
          <a:noFill/>
          <a:ln w="28575">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27" name="グラフィックス 26" descr="矢印: 緩い曲線">
            <a:extLst>
              <a:ext uri="{FF2B5EF4-FFF2-40B4-BE49-F238E27FC236}">
                <a16:creationId xmlns:a16="http://schemas.microsoft.com/office/drawing/2014/main" id="{5AC7E8BE-E973-4EB1-94AE-D268483CB5D4}"/>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474893" y="4857095"/>
            <a:ext cx="344998" cy="399777"/>
          </a:xfrm>
          <a:prstGeom prst="rect">
            <a:avLst/>
          </a:prstGeom>
        </p:spPr>
      </p:pic>
      <p:pic>
        <p:nvPicPr>
          <p:cNvPr id="29" name="グラフィックス 28" descr="矢印: 緩い曲線">
            <a:extLst>
              <a:ext uri="{FF2B5EF4-FFF2-40B4-BE49-F238E27FC236}">
                <a16:creationId xmlns:a16="http://schemas.microsoft.com/office/drawing/2014/main" id="{5FFE98BD-B105-42B9-84FC-120611DB1D83}"/>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474893" y="5854090"/>
            <a:ext cx="344998" cy="399777"/>
          </a:xfrm>
          <a:prstGeom prst="rect">
            <a:avLst/>
          </a:prstGeom>
        </p:spPr>
      </p:pic>
      <p:sp>
        <p:nvSpPr>
          <p:cNvPr id="11" name="テキスト ボックス 10">
            <a:extLst>
              <a:ext uri="{FF2B5EF4-FFF2-40B4-BE49-F238E27FC236}">
                <a16:creationId xmlns:a16="http://schemas.microsoft.com/office/drawing/2014/main" id="{41EAAD7C-3304-4D63-988B-74F4A88008C7}"/>
              </a:ext>
            </a:extLst>
          </p:cNvPr>
          <p:cNvSpPr txBox="1"/>
          <p:nvPr/>
        </p:nvSpPr>
        <p:spPr>
          <a:xfrm>
            <a:off x="445161" y="6915171"/>
            <a:ext cx="3955389" cy="369332"/>
          </a:xfrm>
          <a:prstGeom prst="rect">
            <a:avLst/>
          </a:prstGeom>
          <a:solidFill>
            <a:schemeClr val="bg1"/>
          </a:solidFill>
        </p:spPr>
        <p:txBody>
          <a:bodyPr wrap="square" rtlCol="0">
            <a:spAutoFit/>
          </a:bodyPr>
          <a:lstStyle/>
          <a:p>
            <a:r>
              <a:rPr kumimoji="1" lang="ja-JP" altLang="en-US" b="1" dirty="0">
                <a:solidFill>
                  <a:schemeClr val="accent1">
                    <a:lumMod val="50000"/>
                  </a:schemeClr>
                </a:solidFill>
              </a:rPr>
              <a:t>電話の後、院内で診療を受ける場合</a:t>
            </a:r>
          </a:p>
        </p:txBody>
      </p:sp>
      <p:pic>
        <p:nvPicPr>
          <p:cNvPr id="16" name="図 15"/>
          <p:cNvPicPr>
            <a:picLocks noChangeAspect="1"/>
          </p:cNvPicPr>
          <p:nvPr/>
        </p:nvPicPr>
        <p:blipFill>
          <a:blip r:embed="rId6"/>
          <a:stretch>
            <a:fillRect/>
          </a:stretch>
        </p:blipFill>
        <p:spPr>
          <a:xfrm>
            <a:off x="4546918" y="4463157"/>
            <a:ext cx="2628000" cy="1521478"/>
          </a:xfrm>
          <a:prstGeom prst="rect">
            <a:avLst/>
          </a:prstGeom>
        </p:spPr>
      </p:pic>
    </p:spTree>
    <p:extLst>
      <p:ext uri="{BB962C8B-B14F-4D97-AF65-F5344CB8AC3E}">
        <p14:creationId xmlns:p14="http://schemas.microsoft.com/office/powerpoint/2010/main" val="17182227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133</Words>
  <Application>Microsoft Office PowerPoint</Application>
  <PresentationFormat>ユーザー設定</PresentationFormat>
  <Paragraphs>10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P浪漫明朝体U</vt:lpstr>
      <vt:lpstr>ＤＨＰ特太ゴシック体</vt:lpstr>
      <vt:lpstr>ＭＳ Ｐゴシック</vt:lpstr>
      <vt:lpstr>Arial</vt:lpstr>
      <vt:lpstr>Calibri</vt:lpstr>
      <vt:lpstr>Impact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biztel</dc:creator>
  <cp:lastModifiedBy>里見 悠</cp:lastModifiedBy>
  <cp:revision>63</cp:revision>
  <cp:lastPrinted>2020-10-02T00:51:19Z</cp:lastPrinted>
  <dcterms:created xsi:type="dcterms:W3CDTF">2017-07-31T10:46:25Z</dcterms:created>
  <dcterms:modified xsi:type="dcterms:W3CDTF">2020-11-10T08:07:11Z</dcterms:modified>
</cp:coreProperties>
</file>